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8" r:id="rId8"/>
    <p:sldId id="266" r:id="rId9"/>
    <p:sldId id="269" r:id="rId10"/>
    <p:sldId id="270" r:id="rId11"/>
    <p:sldId id="279" r:id="rId12"/>
    <p:sldId id="271" r:id="rId13"/>
    <p:sldId id="273" r:id="rId14"/>
    <p:sldId id="274" r:id="rId15"/>
    <p:sldId id="275" r:id="rId16"/>
    <p:sldId id="276" r:id="rId17"/>
    <p:sldId id="278" r:id="rId18"/>
    <p:sldId id="277" r:id="rId19"/>
    <p:sldId id="272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B97D"/>
    <a:srgbClr val="002B5E"/>
    <a:srgbClr val="948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38" autoAdjust="0"/>
    <p:restoredTop sz="90929"/>
  </p:normalViewPr>
  <p:slideViewPr>
    <p:cSldViewPr snapToGrid="0">
      <p:cViewPr varScale="1">
        <p:scale>
          <a:sx n="63" d="100"/>
          <a:sy n="63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62" y="-7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B46050-E692-44F3-B2FC-6EAF61362C2E}" type="doc">
      <dgm:prSet loTypeId="urn:microsoft.com/office/officeart/2005/8/layout/cycle1" loCatId="cycle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441B1D06-A71F-48A6-96B3-E0AE861AE640}">
      <dgm:prSet phldrT="[Text]"/>
      <dgm:spPr/>
      <dgm:t>
        <a:bodyPr/>
        <a:lstStyle/>
        <a:p>
          <a:r>
            <a:rPr lang="en-US" dirty="0" smtClean="0"/>
            <a:t>Phase 1</a:t>
          </a:r>
          <a:br>
            <a:rPr lang="en-US" dirty="0" smtClean="0"/>
          </a:br>
          <a:r>
            <a:rPr lang="en-US" dirty="0" smtClean="0"/>
            <a:t>Tension Building</a:t>
          </a:r>
          <a:endParaRPr lang="en-US" dirty="0"/>
        </a:p>
      </dgm:t>
    </dgm:pt>
    <dgm:pt modelId="{639EE96A-6308-4170-A90F-D04B8E3AC690}" type="parTrans" cxnId="{C79CDBA1-E834-4989-997C-17CD0C491010}">
      <dgm:prSet/>
      <dgm:spPr/>
      <dgm:t>
        <a:bodyPr/>
        <a:lstStyle/>
        <a:p>
          <a:endParaRPr lang="en-US"/>
        </a:p>
      </dgm:t>
    </dgm:pt>
    <dgm:pt modelId="{4AD4D129-CE9D-4D2B-B0C7-36FE6BEB22AB}" type="sibTrans" cxnId="{C79CDBA1-E834-4989-997C-17CD0C491010}">
      <dgm:prSet/>
      <dgm:spPr/>
      <dgm:t>
        <a:bodyPr/>
        <a:lstStyle/>
        <a:p>
          <a:endParaRPr lang="en-US"/>
        </a:p>
      </dgm:t>
    </dgm:pt>
    <dgm:pt modelId="{33570C16-A2B7-4327-9932-D53731E462F3}">
      <dgm:prSet phldrT="[Text]"/>
      <dgm:spPr/>
      <dgm:t>
        <a:bodyPr/>
        <a:lstStyle/>
        <a:p>
          <a:r>
            <a:rPr lang="en-US" dirty="0" smtClean="0"/>
            <a:t>Phase 2</a:t>
          </a:r>
          <a:br>
            <a:rPr lang="en-US" dirty="0" smtClean="0"/>
          </a:br>
          <a:r>
            <a:rPr lang="en-US" dirty="0" smtClean="0"/>
            <a:t>Experience of abuse</a:t>
          </a:r>
          <a:br>
            <a:rPr lang="en-US" dirty="0" smtClean="0"/>
          </a:br>
          <a:r>
            <a:rPr lang="en-US" dirty="0" smtClean="0"/>
            <a:t>(e.g. hitting, slapping)</a:t>
          </a:r>
          <a:endParaRPr lang="en-US" dirty="0"/>
        </a:p>
      </dgm:t>
    </dgm:pt>
    <dgm:pt modelId="{090CFFDB-29A7-472C-A9B6-A4A83FAF530B}" type="parTrans" cxnId="{02A65258-8EE1-4B18-A327-D016DCABB772}">
      <dgm:prSet/>
      <dgm:spPr/>
      <dgm:t>
        <a:bodyPr/>
        <a:lstStyle/>
        <a:p>
          <a:endParaRPr lang="en-US"/>
        </a:p>
      </dgm:t>
    </dgm:pt>
    <dgm:pt modelId="{7B18919B-7361-4E4D-8CA3-0E98324718AC}" type="sibTrans" cxnId="{02A65258-8EE1-4B18-A327-D016DCABB772}">
      <dgm:prSet/>
      <dgm:spPr/>
      <dgm:t>
        <a:bodyPr/>
        <a:lstStyle/>
        <a:p>
          <a:endParaRPr lang="en-US"/>
        </a:p>
      </dgm:t>
    </dgm:pt>
    <dgm:pt modelId="{54C2CCD5-A4A3-4808-9576-1FC05CDD211F}">
      <dgm:prSet phldrT="[Text]"/>
      <dgm:spPr/>
      <dgm:t>
        <a:bodyPr/>
        <a:lstStyle/>
        <a:p>
          <a:r>
            <a:rPr lang="en-US" dirty="0" smtClean="0"/>
            <a:t>Phase 3</a:t>
          </a:r>
          <a:br>
            <a:rPr lang="en-US" dirty="0" smtClean="0"/>
          </a:br>
          <a:r>
            <a:rPr lang="en-US" dirty="0" smtClean="0"/>
            <a:t>Misinformation Stage</a:t>
          </a:r>
          <a:endParaRPr lang="en-US" dirty="0"/>
        </a:p>
      </dgm:t>
    </dgm:pt>
    <dgm:pt modelId="{DAF5F594-A0C9-45DC-948E-8CD2A7599FD1}" type="parTrans" cxnId="{CA08570D-4C5C-44B4-8398-8BDAE3851FA5}">
      <dgm:prSet/>
      <dgm:spPr/>
      <dgm:t>
        <a:bodyPr/>
        <a:lstStyle/>
        <a:p>
          <a:endParaRPr lang="en-US"/>
        </a:p>
      </dgm:t>
    </dgm:pt>
    <dgm:pt modelId="{9410C69E-654F-43D9-B635-F9E959588A06}" type="sibTrans" cxnId="{CA08570D-4C5C-44B4-8398-8BDAE3851FA5}">
      <dgm:prSet/>
      <dgm:spPr/>
      <dgm:t>
        <a:bodyPr/>
        <a:lstStyle/>
        <a:p>
          <a:endParaRPr lang="en-US"/>
        </a:p>
      </dgm:t>
    </dgm:pt>
    <dgm:pt modelId="{3F0838D4-5653-4433-BD2A-92DC0B7C26D3}" type="pres">
      <dgm:prSet presAssocID="{FCB46050-E692-44F3-B2FC-6EAF61362C2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37E8D3-D8EE-4400-8715-87EA35F0FD57}" type="pres">
      <dgm:prSet presAssocID="{441B1D06-A71F-48A6-96B3-E0AE861AE640}" presName="dummy" presStyleCnt="0"/>
      <dgm:spPr/>
    </dgm:pt>
    <dgm:pt modelId="{38242B1B-6F46-4470-B907-A750532E4B14}" type="pres">
      <dgm:prSet presAssocID="{441B1D06-A71F-48A6-96B3-E0AE861AE640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BAD33-29D6-4658-95DD-F32DF44797E4}" type="pres">
      <dgm:prSet presAssocID="{4AD4D129-CE9D-4D2B-B0C7-36FE6BEB22AB}" presName="sibTrans" presStyleLbl="node1" presStyleIdx="0" presStyleCnt="3"/>
      <dgm:spPr/>
      <dgm:t>
        <a:bodyPr/>
        <a:lstStyle/>
        <a:p>
          <a:endParaRPr lang="en-US"/>
        </a:p>
      </dgm:t>
    </dgm:pt>
    <dgm:pt modelId="{169A2568-4A0C-4A33-A16C-661AE1A8C695}" type="pres">
      <dgm:prSet presAssocID="{33570C16-A2B7-4327-9932-D53731E462F3}" presName="dummy" presStyleCnt="0"/>
      <dgm:spPr/>
    </dgm:pt>
    <dgm:pt modelId="{B5832249-7E99-472B-B1B7-BD8FD4C5B724}" type="pres">
      <dgm:prSet presAssocID="{33570C16-A2B7-4327-9932-D53731E462F3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65D81-ACDF-421F-8179-3EF249E596DC}" type="pres">
      <dgm:prSet presAssocID="{7B18919B-7361-4E4D-8CA3-0E98324718AC}" presName="sibTrans" presStyleLbl="node1" presStyleIdx="1" presStyleCnt="3"/>
      <dgm:spPr/>
      <dgm:t>
        <a:bodyPr/>
        <a:lstStyle/>
        <a:p>
          <a:endParaRPr lang="en-US"/>
        </a:p>
      </dgm:t>
    </dgm:pt>
    <dgm:pt modelId="{4C07B13B-833E-436B-9D9E-AD9066B2B17C}" type="pres">
      <dgm:prSet presAssocID="{54C2CCD5-A4A3-4808-9576-1FC05CDD211F}" presName="dummy" presStyleCnt="0"/>
      <dgm:spPr/>
    </dgm:pt>
    <dgm:pt modelId="{24E911C8-0136-4836-A114-CDB83914A416}" type="pres">
      <dgm:prSet presAssocID="{54C2CCD5-A4A3-4808-9576-1FC05CDD211F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AE8B2-12EE-46FF-87E4-DC714456E058}" type="pres">
      <dgm:prSet presAssocID="{9410C69E-654F-43D9-B635-F9E959588A06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C79CDBA1-E834-4989-997C-17CD0C491010}" srcId="{FCB46050-E692-44F3-B2FC-6EAF61362C2E}" destId="{441B1D06-A71F-48A6-96B3-E0AE861AE640}" srcOrd="0" destOrd="0" parTransId="{639EE96A-6308-4170-A90F-D04B8E3AC690}" sibTransId="{4AD4D129-CE9D-4D2B-B0C7-36FE6BEB22AB}"/>
    <dgm:cxn modelId="{A84A20D5-0595-4F2D-BF7E-B7B54170D865}" type="presOf" srcId="{33570C16-A2B7-4327-9932-D53731E462F3}" destId="{B5832249-7E99-472B-B1B7-BD8FD4C5B724}" srcOrd="0" destOrd="0" presId="urn:microsoft.com/office/officeart/2005/8/layout/cycle1"/>
    <dgm:cxn modelId="{02A65258-8EE1-4B18-A327-D016DCABB772}" srcId="{FCB46050-E692-44F3-B2FC-6EAF61362C2E}" destId="{33570C16-A2B7-4327-9932-D53731E462F3}" srcOrd="1" destOrd="0" parTransId="{090CFFDB-29A7-472C-A9B6-A4A83FAF530B}" sibTransId="{7B18919B-7361-4E4D-8CA3-0E98324718AC}"/>
    <dgm:cxn modelId="{77F5B1A8-DE66-4B58-9D86-2DE203744FCE}" type="presOf" srcId="{441B1D06-A71F-48A6-96B3-E0AE861AE640}" destId="{38242B1B-6F46-4470-B907-A750532E4B14}" srcOrd="0" destOrd="0" presId="urn:microsoft.com/office/officeart/2005/8/layout/cycle1"/>
    <dgm:cxn modelId="{CA08570D-4C5C-44B4-8398-8BDAE3851FA5}" srcId="{FCB46050-E692-44F3-B2FC-6EAF61362C2E}" destId="{54C2CCD5-A4A3-4808-9576-1FC05CDD211F}" srcOrd="2" destOrd="0" parTransId="{DAF5F594-A0C9-45DC-948E-8CD2A7599FD1}" sibTransId="{9410C69E-654F-43D9-B635-F9E959588A06}"/>
    <dgm:cxn modelId="{D1E056F3-E852-4F69-A7BE-6F78B41AE2B1}" type="presOf" srcId="{4AD4D129-CE9D-4D2B-B0C7-36FE6BEB22AB}" destId="{481BAD33-29D6-4658-95DD-F32DF44797E4}" srcOrd="0" destOrd="0" presId="urn:microsoft.com/office/officeart/2005/8/layout/cycle1"/>
    <dgm:cxn modelId="{1A1942E4-B7A7-4BEB-BF96-E94120117367}" type="presOf" srcId="{9410C69E-654F-43D9-B635-F9E959588A06}" destId="{A0FAE8B2-12EE-46FF-87E4-DC714456E058}" srcOrd="0" destOrd="0" presId="urn:microsoft.com/office/officeart/2005/8/layout/cycle1"/>
    <dgm:cxn modelId="{5DE9D8C2-EDB1-48A0-8B7A-98520BBE7C86}" type="presOf" srcId="{FCB46050-E692-44F3-B2FC-6EAF61362C2E}" destId="{3F0838D4-5653-4433-BD2A-92DC0B7C26D3}" srcOrd="0" destOrd="0" presId="urn:microsoft.com/office/officeart/2005/8/layout/cycle1"/>
    <dgm:cxn modelId="{63E23B57-8FD2-457F-86DE-9B1A7A5D3313}" type="presOf" srcId="{54C2CCD5-A4A3-4808-9576-1FC05CDD211F}" destId="{24E911C8-0136-4836-A114-CDB83914A416}" srcOrd="0" destOrd="0" presId="urn:microsoft.com/office/officeart/2005/8/layout/cycle1"/>
    <dgm:cxn modelId="{F2183BC1-181F-4631-BFF8-E3F7C5E2BD57}" type="presOf" srcId="{7B18919B-7361-4E4D-8CA3-0E98324718AC}" destId="{28265D81-ACDF-421F-8179-3EF249E596DC}" srcOrd="0" destOrd="0" presId="urn:microsoft.com/office/officeart/2005/8/layout/cycle1"/>
    <dgm:cxn modelId="{CCF778DC-C462-4F11-9E5C-5C89D2A5209D}" type="presParOf" srcId="{3F0838D4-5653-4433-BD2A-92DC0B7C26D3}" destId="{5C37E8D3-D8EE-4400-8715-87EA35F0FD57}" srcOrd="0" destOrd="0" presId="urn:microsoft.com/office/officeart/2005/8/layout/cycle1"/>
    <dgm:cxn modelId="{DD35A540-22BD-42E0-A5AE-FAAC8F71F15F}" type="presParOf" srcId="{3F0838D4-5653-4433-BD2A-92DC0B7C26D3}" destId="{38242B1B-6F46-4470-B907-A750532E4B14}" srcOrd="1" destOrd="0" presId="urn:microsoft.com/office/officeart/2005/8/layout/cycle1"/>
    <dgm:cxn modelId="{D0917CAD-A634-4C95-8FA9-49D027D95295}" type="presParOf" srcId="{3F0838D4-5653-4433-BD2A-92DC0B7C26D3}" destId="{481BAD33-29D6-4658-95DD-F32DF44797E4}" srcOrd="2" destOrd="0" presId="urn:microsoft.com/office/officeart/2005/8/layout/cycle1"/>
    <dgm:cxn modelId="{31335892-60F8-498A-B784-9B4322767EA4}" type="presParOf" srcId="{3F0838D4-5653-4433-BD2A-92DC0B7C26D3}" destId="{169A2568-4A0C-4A33-A16C-661AE1A8C695}" srcOrd="3" destOrd="0" presId="urn:microsoft.com/office/officeart/2005/8/layout/cycle1"/>
    <dgm:cxn modelId="{26251E39-34A2-4829-A1F8-9F9FD032FE44}" type="presParOf" srcId="{3F0838D4-5653-4433-BD2A-92DC0B7C26D3}" destId="{B5832249-7E99-472B-B1B7-BD8FD4C5B724}" srcOrd="4" destOrd="0" presId="urn:microsoft.com/office/officeart/2005/8/layout/cycle1"/>
    <dgm:cxn modelId="{D2EEB0BE-1D9C-412C-BE84-110DE15461A2}" type="presParOf" srcId="{3F0838D4-5653-4433-BD2A-92DC0B7C26D3}" destId="{28265D81-ACDF-421F-8179-3EF249E596DC}" srcOrd="5" destOrd="0" presId="urn:microsoft.com/office/officeart/2005/8/layout/cycle1"/>
    <dgm:cxn modelId="{030D2CBD-E92D-4091-9B0C-920FE1D87E48}" type="presParOf" srcId="{3F0838D4-5653-4433-BD2A-92DC0B7C26D3}" destId="{4C07B13B-833E-436B-9D9E-AD9066B2B17C}" srcOrd="6" destOrd="0" presId="urn:microsoft.com/office/officeart/2005/8/layout/cycle1"/>
    <dgm:cxn modelId="{A99B6ACC-A200-4C56-9CE9-E23DBFA77AE6}" type="presParOf" srcId="{3F0838D4-5653-4433-BD2A-92DC0B7C26D3}" destId="{24E911C8-0136-4836-A114-CDB83914A416}" srcOrd="7" destOrd="0" presId="urn:microsoft.com/office/officeart/2005/8/layout/cycle1"/>
    <dgm:cxn modelId="{530ACAE4-3031-4C7F-BBFF-B1532F523035}" type="presParOf" srcId="{3F0838D4-5653-4433-BD2A-92DC0B7C26D3}" destId="{A0FAE8B2-12EE-46FF-87E4-DC714456E058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42B1B-6F46-4470-B907-A750532E4B14}">
      <dsp:nvSpPr>
        <dsp:cNvPr id="0" name=""/>
        <dsp:cNvSpPr/>
      </dsp:nvSpPr>
      <dsp:spPr>
        <a:xfrm>
          <a:off x="4686377" y="323346"/>
          <a:ext cx="1653354" cy="1653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Phase 1</a:t>
          </a:r>
          <a:br>
            <a:rPr lang="en-US" sz="1800" kern="1200" dirty="0" smtClean="0"/>
          </a:br>
          <a:r>
            <a:rPr lang="en-US" sz="1800" kern="1200" dirty="0" smtClean="0"/>
            <a:t>Tension Building</a:t>
          </a:r>
          <a:endParaRPr lang="en-US" sz="1800" kern="1200" dirty="0"/>
        </a:p>
      </dsp:txBody>
      <dsp:txXfrm>
        <a:off x="4686377" y="323346"/>
        <a:ext cx="1653354" cy="1653354"/>
      </dsp:txXfrm>
    </dsp:sp>
    <dsp:sp modelId="{481BAD33-29D6-4658-95DD-F32DF44797E4}">
      <dsp:nvSpPr>
        <dsp:cNvPr id="0" name=""/>
        <dsp:cNvSpPr/>
      </dsp:nvSpPr>
      <dsp:spPr>
        <a:xfrm>
          <a:off x="2171486" y="-1031"/>
          <a:ext cx="3905677" cy="3905677"/>
        </a:xfrm>
        <a:prstGeom prst="circularArrow">
          <a:avLst>
            <a:gd name="adj1" fmla="val 8255"/>
            <a:gd name="adj2" fmla="val 576654"/>
            <a:gd name="adj3" fmla="val 2961397"/>
            <a:gd name="adj4" fmla="val 53369"/>
            <a:gd name="adj5" fmla="val 963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832249-7E99-472B-B1B7-BD8FD4C5B724}">
      <dsp:nvSpPr>
        <dsp:cNvPr id="0" name=""/>
        <dsp:cNvSpPr/>
      </dsp:nvSpPr>
      <dsp:spPr>
        <a:xfrm>
          <a:off x="3297647" y="2728697"/>
          <a:ext cx="1653354" cy="1653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Phase 2</a:t>
          </a:r>
          <a:br>
            <a:rPr lang="en-US" sz="1800" kern="1200" dirty="0" smtClean="0"/>
          </a:br>
          <a:r>
            <a:rPr lang="en-US" sz="1800" kern="1200" dirty="0" smtClean="0"/>
            <a:t>Experience of abuse</a:t>
          </a:r>
          <a:br>
            <a:rPr lang="en-US" sz="1800" kern="1200" dirty="0" smtClean="0"/>
          </a:br>
          <a:r>
            <a:rPr lang="en-US" sz="1800" kern="1200" dirty="0" smtClean="0"/>
            <a:t>(e.g. hitting, slapping)</a:t>
          </a:r>
          <a:endParaRPr lang="en-US" sz="1800" kern="1200" dirty="0"/>
        </a:p>
      </dsp:txBody>
      <dsp:txXfrm>
        <a:off x="3297647" y="2728697"/>
        <a:ext cx="1653354" cy="1653354"/>
      </dsp:txXfrm>
    </dsp:sp>
    <dsp:sp modelId="{28265D81-ACDF-421F-8179-3EF249E596DC}">
      <dsp:nvSpPr>
        <dsp:cNvPr id="0" name=""/>
        <dsp:cNvSpPr/>
      </dsp:nvSpPr>
      <dsp:spPr>
        <a:xfrm>
          <a:off x="2171486" y="-1031"/>
          <a:ext cx="3905677" cy="3905677"/>
        </a:xfrm>
        <a:prstGeom prst="circularArrow">
          <a:avLst>
            <a:gd name="adj1" fmla="val 8255"/>
            <a:gd name="adj2" fmla="val 576654"/>
            <a:gd name="adj3" fmla="val 10169977"/>
            <a:gd name="adj4" fmla="val 7261949"/>
            <a:gd name="adj5" fmla="val 963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E911C8-0136-4836-A114-CDB83914A416}">
      <dsp:nvSpPr>
        <dsp:cNvPr id="0" name=""/>
        <dsp:cNvSpPr/>
      </dsp:nvSpPr>
      <dsp:spPr>
        <a:xfrm>
          <a:off x="1908917" y="323346"/>
          <a:ext cx="1653354" cy="1653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Phase 3</a:t>
          </a:r>
          <a:br>
            <a:rPr lang="en-US" sz="1800" kern="1200" dirty="0" smtClean="0"/>
          </a:br>
          <a:r>
            <a:rPr lang="en-US" sz="1800" kern="1200" dirty="0" smtClean="0"/>
            <a:t>Misinformation Stage</a:t>
          </a:r>
          <a:endParaRPr lang="en-US" sz="1800" kern="1200" dirty="0"/>
        </a:p>
      </dsp:txBody>
      <dsp:txXfrm>
        <a:off x="1908917" y="323346"/>
        <a:ext cx="1653354" cy="1653354"/>
      </dsp:txXfrm>
    </dsp:sp>
    <dsp:sp modelId="{A0FAE8B2-12EE-46FF-87E4-DC714456E058}">
      <dsp:nvSpPr>
        <dsp:cNvPr id="0" name=""/>
        <dsp:cNvSpPr/>
      </dsp:nvSpPr>
      <dsp:spPr>
        <a:xfrm>
          <a:off x="2171486" y="-1031"/>
          <a:ext cx="3905677" cy="3905677"/>
        </a:xfrm>
        <a:prstGeom prst="circularArrow">
          <a:avLst>
            <a:gd name="adj1" fmla="val 8255"/>
            <a:gd name="adj2" fmla="val 576654"/>
            <a:gd name="adj3" fmla="val 16854426"/>
            <a:gd name="adj4" fmla="val 14968920"/>
            <a:gd name="adj5" fmla="val 963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3734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4" tIns="48327" rIns="96654" bIns="483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23734" cy="64008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6654" tIns="48327" rIns="96654" bIns="48327" rtlCol="0" anchor="ctr"/>
          <a:lstStyle>
            <a:lvl1pPr algn="l">
              <a:tabLst>
                <a:tab pos="659470" algn="l"/>
              </a:tabLst>
              <a:defRPr sz="13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/>
              <a:t>	</a:t>
            </a:r>
            <a:r>
              <a:rPr lang="en-US" sz="1700"/>
              <a:t>University of Pittsburgh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34000" y="9259506"/>
            <a:ext cx="1898861" cy="136236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r">
              <a:defRPr sz="10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Handout #1, Page </a:t>
            </a:r>
            <a:fld id="{1DEAAAA3-F7D2-420C-8044-4D8DB93005E2}" type="slidenum">
              <a:rPr lang="en-US" b="1" smtClean="0"/>
              <a:pPr>
                <a:defRPr/>
              </a:pPr>
              <a:t>‹#›</a:t>
            </a:fld>
            <a:endParaRPr lang="en-US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67761" y="33338"/>
            <a:ext cx="1940560" cy="656697"/>
          </a:xfrm>
          <a:prstGeom prst="rect">
            <a:avLst/>
          </a:prstGeom>
          <a:noFill/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08320" y="0"/>
            <a:ext cx="1706880" cy="697773"/>
          </a:xfrm>
          <a:prstGeom prst="rect">
            <a:avLst/>
          </a:prstGeom>
          <a:noFill/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23734" y="653416"/>
            <a:ext cx="3677920" cy="5284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300" dirty="0">
                <a:latin typeface="Georgia" pitchFamily="18" charset="0"/>
              </a:rPr>
              <a:t>The Pennsylvania Child Welfare Training Program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01629" y="913447"/>
            <a:ext cx="344762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52801" y="9067801"/>
            <a:ext cx="3962401" cy="224995"/>
          </a:xfrm>
          <a:prstGeom prst="rect">
            <a:avLst/>
          </a:prstGeom>
          <a:noFill/>
        </p:spPr>
        <p:txBody>
          <a:bodyPr wrap="square" lIns="96654" tIns="48327" rIns="96654" bIns="48327" rtlCol="0">
            <a:spAutoFit/>
          </a:bodyPr>
          <a:lstStyle/>
          <a:p>
            <a:pPr algn="r"/>
            <a:r>
              <a:rPr lang="en-US" sz="800" dirty="0">
                <a:latin typeface="Arial" pitchFamily="34" charset="0"/>
                <a:cs typeface="Arial" pitchFamily="34" charset="0"/>
              </a:rPr>
              <a:t>306: Enhancing  Assessments: Getting to Underlying Issues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"/>
          </p:nvPr>
        </p:nvSpPr>
        <p:spPr>
          <a:xfrm>
            <a:off x="1" y="9067802"/>
            <a:ext cx="3505200" cy="47942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100"/>
            </a:lvl1pPr>
          </a:lstStyle>
          <a:p>
            <a:r>
              <a:rPr lang="en-US" sz="800" dirty="0"/>
              <a:t>The Pennsylvania Child Welfare Training Program</a:t>
            </a:r>
          </a:p>
          <a:p>
            <a:endParaRPr lang="en-US" sz="8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27173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10255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743926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5054" y="9372600"/>
            <a:ext cx="750146" cy="19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4" tIns="48327" rIns="96654" bIns="48327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23734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4" tIns="48327" rIns="96654" bIns="483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08320" y="0"/>
            <a:ext cx="1706880" cy="697773"/>
          </a:xfrm>
          <a:prstGeom prst="rect">
            <a:avLst/>
          </a:prstGeom>
          <a:noFill/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3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3734" y="653416"/>
            <a:ext cx="3677920" cy="52849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300" dirty="0">
                <a:latin typeface="Georgia" pitchFamily="18" charset="0"/>
              </a:rPr>
              <a:t>The Pennsylvania Child Welfare Training Program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1629" y="913447"/>
            <a:ext cx="3447626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7761" y="33338"/>
            <a:ext cx="1940560" cy="656697"/>
          </a:xfrm>
          <a:prstGeom prst="rect">
            <a:avLst/>
          </a:prstGeom>
          <a:noFill/>
        </p:spPr>
        <p:txBody>
          <a:bodyPr lIns="96654" tIns="48327" rIns="96654" bIns="48327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" y="0"/>
            <a:ext cx="3622766" cy="64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4" tIns="48327" rIns="96654" bIns="4832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" y="17"/>
            <a:ext cx="3622766" cy="656707"/>
          </a:xfrm>
          <a:prstGeom prst="rect">
            <a:avLst/>
          </a:prstGeom>
          <a:noFill/>
          <a:ln w="15875">
            <a:noFill/>
          </a:ln>
        </p:spPr>
        <p:txBody>
          <a:bodyPr wrap="square" lIns="96654" tIns="48327" rIns="96654" bIns="48327" rtlCol="0">
            <a:spAutoFit/>
          </a:bodyPr>
          <a:lstStyle/>
          <a:p>
            <a:endParaRPr lang="en-US" sz="1000" dirty="0" smtClean="0">
              <a:latin typeface="Georgia" pitchFamily="18" charset="0"/>
            </a:endParaRPr>
          </a:p>
          <a:p>
            <a:pPr algn="l">
              <a:tabLst>
                <a:tab pos="659470" algn="l"/>
              </a:tabLst>
            </a:pPr>
            <a:r>
              <a:rPr lang="en-US" sz="1700" dirty="0" smtClean="0">
                <a:latin typeface="Georgia" pitchFamily="18" charset="0"/>
              </a:rPr>
              <a:t>	University of Pittsburgh</a:t>
            </a:r>
            <a:endParaRPr lang="en-US" sz="900" dirty="0" smtClean="0">
              <a:latin typeface="Georgia" pitchFamily="18" charset="0"/>
            </a:endParaRPr>
          </a:p>
          <a:p>
            <a:pPr algn="l">
              <a:tabLst>
                <a:tab pos="659470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9333" y="9124522"/>
            <a:ext cx="4605867" cy="226217"/>
          </a:xfrm>
          <a:prstGeom prst="rect">
            <a:avLst/>
          </a:prstGeom>
          <a:noFill/>
        </p:spPr>
        <p:txBody>
          <a:bodyPr wrap="square" lIns="96654" tIns="48327" rIns="96654" bIns="48327" rtlCol="0" anchor="ctr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Update Title in Notes Master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15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Georgia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-3175"/>
            <a:ext cx="9142412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0"/>
            <a:ext cx="332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C9BBA4C9-A133-4504-A51E-FDE0C42DAF17}" type="datetime2">
              <a:rPr lang="en-US" smtClean="0"/>
              <a:pPr/>
              <a:t>Tuesday, March 13, 2012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022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0918"/>
            <a:ext cx="5111750" cy="5042647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03612"/>
            <a:ext cx="3008313" cy="43299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332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7812"/>
            <a:ext cx="5486400" cy="37517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5730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290915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09482"/>
            <a:ext cx="8247888" cy="4383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969371"/>
            <a:ext cx="8229600" cy="607560"/>
          </a:xfrm>
        </p:spPr>
        <p:txBody>
          <a:bodyPr/>
          <a:lstStyle>
            <a:lvl1pPr>
              <a:buFontTx/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19566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626823"/>
            <a:ext cx="4040188" cy="3650606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62449"/>
            <a:ext cx="7772400" cy="1294653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1963"/>
            <a:ext cx="7772400" cy="1500187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1429788"/>
            <a:ext cx="7348537" cy="503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0915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2245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2244"/>
            <a:ext cx="3810000" cy="474681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80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3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54939"/>
            <a:ext cx="4040188" cy="3832412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43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54939"/>
            <a:ext cx="4041775" cy="384585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1317809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1291196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963271"/>
            <a:ext cx="8243047" cy="459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32283" y="6443372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z="1000" b="0" dirty="0" smtClean="0"/>
              <a:t>Slide </a:t>
            </a: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95863" y="773113"/>
            <a:ext cx="41481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 userDrawn="1"/>
        </p:nvSpPr>
        <p:spPr>
          <a:xfrm>
            <a:off x="4477871" y="6266329"/>
            <a:ext cx="46661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>
                <a:latin typeface="+mn-lt"/>
              </a:rPr>
              <a:t>306: Enhancing Assessments: Getting to </a:t>
            </a:r>
            <a:r>
              <a:rPr lang="en-US" sz="800" baseline="0" dirty="0" smtClean="0">
                <a:latin typeface="+mn-lt"/>
              </a:rPr>
              <a:t> Underlying Issues</a:t>
            </a:r>
            <a:endParaRPr lang="en-US" sz="80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484094" y="6227928"/>
            <a:ext cx="32945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n-lt"/>
              </a:rPr>
              <a:t>The Pennsylvania Child Welfare Training</a:t>
            </a:r>
            <a:r>
              <a:rPr lang="en-US" sz="800" baseline="0" dirty="0" smtClean="0">
                <a:latin typeface="+mn-lt"/>
              </a:rPr>
              <a:t> Program</a:t>
            </a:r>
            <a:endParaRPr lang="en-US" sz="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4" r:id="rId3"/>
    <p:sldLayoutId id="2147483836" r:id="rId4"/>
    <p:sldLayoutId id="2147483845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cwcbt.pitt.edu/Resources/PA%20Enhancing%20Assessments%20Toolkit.pdf" TargetMode="External"/><Relationship Id="rId2" Type="http://schemas.openxmlformats.org/officeDocument/2006/relationships/hyperlink" Target="http://www.lifeskillsprogression.com/home/inde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ac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20040" y="1279262"/>
            <a:ext cx="8534400" cy="1082938"/>
          </a:xfrm>
        </p:spPr>
        <p:txBody>
          <a:bodyPr/>
          <a:lstStyle/>
          <a:p>
            <a:r>
              <a:rPr lang="en-US" dirty="0" smtClean="0"/>
              <a:t>306: Enhancing </a:t>
            </a:r>
            <a:r>
              <a:rPr lang="en-US" dirty="0"/>
              <a:t>Assessments: </a:t>
            </a:r>
            <a:r>
              <a:rPr lang="en-US" dirty="0" smtClean="0"/>
              <a:t>Getting to Underlying Issues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549658"/>
            <a:ext cx="8633139" cy="927847"/>
          </a:xfrm>
        </p:spPr>
        <p:txBody>
          <a:bodyPr/>
          <a:lstStyle/>
          <a:p>
            <a:r>
              <a:rPr lang="en-US" dirty="0" smtClean="0"/>
              <a:t>Shauna Reinhart, MPA; PA Child Welfare Training Program  &amp;</a:t>
            </a:r>
          </a:p>
          <a:p>
            <a:r>
              <a:rPr lang="en-US" dirty="0" smtClean="0"/>
              <a:t> Jeannette Rice; Children’s Advocacy Center of Lawrence County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BBA4C9-A133-4504-A51E-FDE0C42DAF17}" type="datetime2">
              <a:rPr lang="en-US" smtClean="0"/>
              <a:pPr/>
              <a:t>Tuesday, March 13, 2012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 As Teachers Model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DoVES</a:t>
            </a:r>
            <a:r>
              <a:rPr lang="en-US" dirty="0" smtClean="0"/>
              <a:t>: Domestic Violence Evaluation Scale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Edinburgh Post-Natal Depression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Life Skills Progression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www.lifeskillsprogression.com/home/index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Toolkit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www.pacwcbt.pitt.edu/Resources/PA%20Enhancing%20Assessments%20Toolkit.pdf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407" y="1168995"/>
            <a:ext cx="8229600" cy="591671"/>
          </a:xfrm>
        </p:spPr>
        <p:txBody>
          <a:bodyPr/>
          <a:lstStyle/>
          <a:p>
            <a:r>
              <a:rPr lang="en-US" dirty="0" smtClean="0"/>
              <a:t>Why Focus on Domestic Violence?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726602"/>
            <a:ext cx="8247888" cy="4383741"/>
          </a:xfrm>
        </p:spPr>
        <p:txBody>
          <a:bodyPr/>
          <a:lstStyle/>
          <a:p>
            <a:r>
              <a:rPr lang="en-US" dirty="0" smtClean="0"/>
              <a:t>25% of participants in the Evaluation of Pennsylvania’s Developmental Screening Project endorsed incidents of IPV within the past year.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38.9% of participants have taken our survey or thought that they needed a PFA at some point in their lives. 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These families, who are currently receiving services from Children </a:t>
            </a:r>
            <a:r>
              <a:rPr lang="en-US" dirty="0" smtClean="0"/>
              <a:t>and </a:t>
            </a:r>
            <a:r>
              <a:rPr lang="en-US" dirty="0" smtClean="0"/>
              <a:t>Youth,  have children under 5 years in their home.</a:t>
            </a:r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1200" i="1" dirty="0" smtClean="0"/>
              <a:t>Source:</a:t>
            </a:r>
            <a:r>
              <a:rPr lang="en-US" sz="1200" dirty="0" smtClean="0"/>
              <a:t> Child </a:t>
            </a:r>
            <a:r>
              <a:rPr lang="en-US" sz="1200" dirty="0"/>
              <a:t>Welfare Education and Research Programs (2011). Caregiver Interviews: A Portrait of Pennsylvania's CYS-Involved Families (Report No. 6). Pittsburgh, PA: University of Pittsburgh, School of Social Work.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9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 development happens rapidly from birth to age </a:t>
            </a:r>
            <a:r>
              <a:rPr lang="en-US" dirty="0" smtClean="0"/>
              <a:t>5.</a:t>
            </a:r>
            <a:endParaRPr lang="en-US" dirty="0" smtClean="0"/>
          </a:p>
          <a:p>
            <a:r>
              <a:rPr lang="en-US" dirty="0" smtClean="0"/>
              <a:t>Brain development is encoded in a person’s genes, but it is strongly influenced by the environment.</a:t>
            </a:r>
          </a:p>
          <a:p>
            <a:r>
              <a:rPr lang="en-US" dirty="0" smtClean="0"/>
              <a:t>The brain develops new “circuitry” based on what has already been established.</a:t>
            </a:r>
          </a:p>
          <a:p>
            <a:r>
              <a:rPr lang="en-US" dirty="0" smtClean="0"/>
              <a:t>New pathways lead to new skills.</a:t>
            </a:r>
          </a:p>
          <a:p>
            <a:r>
              <a:rPr lang="en-US" dirty="0" smtClean="0"/>
              <a:t>Children rely on their parents to have their basic needs met to help their bodies and brains grow and develop.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1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Learning to cope with stress is an important part of a child’s development.</a:t>
            </a:r>
          </a:p>
          <a:p>
            <a:r>
              <a:rPr lang="en-US" sz="2200" dirty="0" smtClean="0"/>
              <a:t>A child between the ages of birth and </a:t>
            </a:r>
            <a:r>
              <a:rPr lang="en-US" sz="2200" dirty="0" smtClean="0"/>
              <a:t>five </a:t>
            </a:r>
            <a:r>
              <a:rPr lang="en-US" sz="2200" dirty="0" smtClean="0"/>
              <a:t>is especially vulnerable to the effects of stress.</a:t>
            </a:r>
          </a:p>
          <a:p>
            <a:r>
              <a:rPr lang="en-US" sz="2200" dirty="0" smtClean="0"/>
              <a:t>A young child cannot cope with the negative effects of stress without relying on a supportive relationship with a parent or caregiver.</a:t>
            </a:r>
          </a:p>
          <a:p>
            <a:r>
              <a:rPr lang="en-US" sz="2200" dirty="0" smtClean="0"/>
              <a:t>Not all stress is bad. Some stress is a normal part of life.</a:t>
            </a:r>
          </a:p>
          <a:p>
            <a:r>
              <a:rPr lang="en-US" sz="2200" dirty="0"/>
              <a:t>“Toxic stress” occurs when a child is subjected to high levels of stress for extended periods of time. This type of stress is extremely detrimental to development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13</a:t>
            </a:fld>
            <a:endParaRPr lang="en-US" dirty="0">
              <a:latin typeface="Arial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7345680" y="5775960"/>
            <a:ext cx="1143000" cy="350520"/>
          </a:xfrm>
          <a:prstGeom prst="rightArrow">
            <a:avLst/>
          </a:prstGeom>
          <a:solidFill>
            <a:srgbClr val="CDB97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00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(continue)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Infants cannot regulate their own stress response. They rely on parents and caregivers to help and calm and self-soothe, especially during the first year. </a:t>
            </a:r>
          </a:p>
          <a:p>
            <a:r>
              <a:rPr lang="en-US" sz="2200" dirty="0" smtClean="0"/>
              <a:t>A child’s ability to cope with stress in the early years has consequences for physical and mental health throughout life.</a:t>
            </a:r>
          </a:p>
          <a:p>
            <a:r>
              <a:rPr lang="en-US" sz="2200" dirty="0" smtClean="0"/>
              <a:t>The relationships children have with their caregivers play a critical role in the development of the stress response system during the early years of life.</a:t>
            </a:r>
          </a:p>
          <a:p>
            <a:r>
              <a:rPr lang="en-US" sz="2200" dirty="0" smtClean="0"/>
              <a:t>The presence of a sensitive and responsive caregiver can protect infants and toddlers from experiencing excessive stress – even children who tend to be temperamentally fearful or anxious – and help them cope better.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Self-Regulation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Self-regulation develops slowly over the first few years of life.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From birth, children are learning about regulating their emotions as well as their actions by watching their parents.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4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Childhood Experiences (ACE)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Vincent Felitti</a:t>
            </a:r>
          </a:p>
          <a:p>
            <a:r>
              <a:rPr lang="en-US" dirty="0" smtClean="0">
                <a:hlinkClick r:id="rId2"/>
              </a:rPr>
              <a:t>www.cdc.gov/ace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of the largest investigations ever conducted looking at relationships between childhood maltreatment and later life health and well-being.</a:t>
            </a:r>
          </a:p>
          <a:p>
            <a:endParaRPr lang="en-US" dirty="0"/>
          </a:p>
          <a:p>
            <a:r>
              <a:rPr lang="en-US" dirty="0" smtClean="0"/>
              <a:t>Collaboration between CDC and Kaiser Permanente’s Health Appraisal Clinic in San Diego.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3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of Abuse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436944"/>
              </p:ext>
            </p:extLst>
          </p:nvPr>
        </p:nvGraphicFramePr>
        <p:xfrm>
          <a:off x="469900" y="1936750"/>
          <a:ext cx="8248650" cy="4383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17</a:t>
            </a:fld>
            <a:endParaRPr lang="en-US" dirty="0"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747751" y="3155322"/>
            <a:ext cx="1725770" cy="146819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DENIAL</a:t>
            </a:r>
          </a:p>
        </p:txBody>
      </p:sp>
    </p:spTree>
    <p:extLst>
      <p:ext uri="{BB962C8B-B14F-4D97-AF65-F5344CB8AC3E}">
        <p14:creationId xmlns:p14="http://schemas.microsoft.com/office/powerpoint/2010/main" val="165169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407" y="1153755"/>
            <a:ext cx="8229600" cy="591671"/>
          </a:xfrm>
        </p:spPr>
        <p:txBody>
          <a:bodyPr/>
          <a:lstStyle/>
          <a:p>
            <a:r>
              <a:rPr lang="en-US" dirty="0" smtClean="0"/>
              <a:t>Types of Domestic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85" y="1707776"/>
            <a:ext cx="8247888" cy="4734880"/>
          </a:xfrm>
        </p:spPr>
        <p:txBody>
          <a:bodyPr/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Sexual</a:t>
            </a:r>
          </a:p>
          <a:p>
            <a:r>
              <a:rPr lang="en-US" dirty="0" smtClean="0"/>
              <a:t>Using Intimidation</a:t>
            </a:r>
          </a:p>
          <a:p>
            <a:r>
              <a:rPr lang="en-US" dirty="0" smtClean="0"/>
              <a:t>Using Emotional Abuse</a:t>
            </a:r>
          </a:p>
          <a:p>
            <a:r>
              <a:rPr lang="en-US" dirty="0" smtClean="0"/>
              <a:t>Using Isolation</a:t>
            </a:r>
          </a:p>
          <a:p>
            <a:r>
              <a:rPr lang="en-US" dirty="0" smtClean="0"/>
              <a:t>Minimizing Denying and Blaming</a:t>
            </a:r>
          </a:p>
          <a:p>
            <a:r>
              <a:rPr lang="en-US" dirty="0" smtClean="0"/>
              <a:t>Using Children</a:t>
            </a:r>
          </a:p>
          <a:p>
            <a:r>
              <a:rPr lang="en-US" dirty="0" smtClean="0"/>
              <a:t>Using Male Privilege</a:t>
            </a:r>
          </a:p>
          <a:p>
            <a:r>
              <a:rPr lang="en-US" dirty="0" smtClean="0"/>
              <a:t>Using Economic Abuse</a:t>
            </a:r>
          </a:p>
          <a:p>
            <a:r>
              <a:rPr lang="en-US" dirty="0" smtClean="0"/>
              <a:t>Using Coercion and Threats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1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and 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  <a:p>
            <a:r>
              <a:rPr lang="en-US" dirty="0" smtClean="0"/>
              <a:t>Transfer of Learning</a:t>
            </a:r>
          </a:p>
          <a:p>
            <a:r>
              <a:rPr lang="en-US" dirty="0" smtClean="0"/>
              <a:t>Workshop evaluations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Shauna Reinhart, Child Welfare Training Program, shr30@pitt.edu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Jeannette Rice, Children’s Advocacy Center- </a:t>
            </a:r>
            <a:r>
              <a:rPr lang="en-US" dirty="0"/>
              <a:t>Lawrence County, </a:t>
            </a:r>
            <a:r>
              <a:rPr lang="en-US" dirty="0" smtClean="0"/>
              <a:t>jrice@jamesonhealth.org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	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79438" indent="-228600"/>
            <a:r>
              <a:rPr lang="en-US" dirty="0" smtClean="0"/>
              <a:t>Welcome </a:t>
            </a:r>
            <a:r>
              <a:rPr lang="en-US" dirty="0" smtClean="0"/>
              <a:t>and </a:t>
            </a:r>
            <a:r>
              <a:rPr lang="en-US" dirty="0" smtClean="0"/>
              <a:t>Introductions</a:t>
            </a:r>
          </a:p>
          <a:p>
            <a:pPr marL="579438" indent="-228600"/>
            <a:r>
              <a:rPr lang="en-US" dirty="0" smtClean="0"/>
              <a:t>Making Connections</a:t>
            </a:r>
          </a:p>
          <a:p>
            <a:pPr marL="579438" indent="-228600"/>
            <a:r>
              <a:rPr lang="en-US" dirty="0" smtClean="0"/>
              <a:t>Underlying Issues</a:t>
            </a:r>
          </a:p>
          <a:p>
            <a:pPr marL="579438" indent="-228600"/>
            <a:r>
              <a:rPr lang="en-US" dirty="0" smtClean="0"/>
              <a:t>Tools</a:t>
            </a:r>
          </a:p>
          <a:p>
            <a:pPr marL="579438" indent="-228600"/>
            <a:r>
              <a:rPr lang="en-US" dirty="0" smtClean="0"/>
              <a:t>Domestic Violence</a:t>
            </a:r>
          </a:p>
          <a:p>
            <a:pPr marL="579438" indent="-228600"/>
            <a:r>
              <a:rPr lang="en-US" dirty="0" smtClean="0"/>
              <a:t>Closing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FAA35-CF82-4C62-BBAA-2977F00373C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0838" indent="0">
              <a:buNone/>
            </a:pPr>
            <a:r>
              <a:rPr lang="en-US" b="1" dirty="0" smtClean="0">
                <a:solidFill>
                  <a:srgbClr val="002B5E"/>
                </a:solidFill>
              </a:rPr>
              <a:t>I was hired to do infant/child development – What’s that got to do with underlying issues?</a:t>
            </a:r>
          </a:p>
          <a:p>
            <a:pPr marL="350838" indent="0">
              <a:buNone/>
            </a:pPr>
            <a:endParaRPr lang="en-US" sz="1200" dirty="0" smtClean="0"/>
          </a:p>
          <a:p>
            <a:pPr marL="579438" indent="-228600"/>
            <a:r>
              <a:rPr lang="en-US" dirty="0" smtClean="0"/>
              <a:t>Why is underlying issues a concern?</a:t>
            </a:r>
          </a:p>
          <a:p>
            <a:pPr marL="808038" lvl="1" indent="-228600"/>
            <a:r>
              <a:rPr lang="en-US" dirty="0" smtClean="0"/>
              <a:t>Child Welfare</a:t>
            </a:r>
          </a:p>
          <a:p>
            <a:pPr marL="808038" lvl="1" indent="-228600"/>
            <a:r>
              <a:rPr lang="en-US" dirty="0" smtClean="0"/>
              <a:t>Family Centers</a:t>
            </a:r>
          </a:p>
          <a:p>
            <a:pPr marL="579438" lvl="1" indent="-228600"/>
            <a:endParaRPr lang="en-US" dirty="0" smtClean="0"/>
          </a:p>
          <a:p>
            <a:pPr marL="579438" lvl="0" indent="-228600"/>
            <a:r>
              <a:rPr lang="en-US" dirty="0">
                <a:solidFill>
                  <a:srgbClr val="000000"/>
                </a:solidFill>
              </a:rPr>
              <a:t>What is your role?</a:t>
            </a:r>
          </a:p>
          <a:p>
            <a:pPr marL="808038" lvl="1" indent="-228600"/>
            <a:r>
              <a:rPr lang="en-US" dirty="0" smtClean="0"/>
              <a:t>Prevention</a:t>
            </a:r>
          </a:p>
          <a:p>
            <a:pPr marL="808038" lvl="1" indent="-228600"/>
            <a:r>
              <a:rPr lang="en-US" dirty="0" smtClean="0"/>
              <a:t>Unique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300" dirty="0" smtClean="0">
                <a:ea typeface="Times New Roman"/>
              </a:rPr>
              <a:t>Identifying </a:t>
            </a:r>
            <a:r>
              <a:rPr lang="en-US" sz="2300" dirty="0">
                <a:ea typeface="Times New Roman"/>
              </a:rPr>
              <a:t>underlying issues </a:t>
            </a:r>
            <a:r>
              <a:rPr lang="en-US" sz="2300" dirty="0" smtClean="0">
                <a:ea typeface="Times New Roman"/>
              </a:rPr>
              <a:t>&amp; their influence </a:t>
            </a:r>
            <a:r>
              <a:rPr lang="en-US" sz="2300" dirty="0">
                <a:ea typeface="Times New Roman"/>
              </a:rPr>
              <a:t>on families, children </a:t>
            </a:r>
            <a:r>
              <a:rPr lang="en-US" sz="2300" dirty="0" smtClean="0">
                <a:ea typeface="Times New Roman"/>
              </a:rPr>
              <a:t>and </a:t>
            </a:r>
            <a:r>
              <a:rPr lang="en-US" sz="2300" dirty="0">
                <a:ea typeface="Times New Roman"/>
              </a:rPr>
              <a:t>youth</a:t>
            </a:r>
            <a:r>
              <a:rPr lang="en-US" sz="2300" dirty="0" smtClean="0">
                <a:ea typeface="Times New Roman"/>
              </a:rPr>
              <a:t>;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300" dirty="0">
              <a:ea typeface="Calibri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2300" dirty="0" smtClean="0">
                <a:ea typeface="Times New Roman"/>
              </a:rPr>
              <a:t>Describing </a:t>
            </a:r>
            <a:r>
              <a:rPr lang="en-US" sz="2300" dirty="0">
                <a:ea typeface="Times New Roman"/>
              </a:rPr>
              <a:t>methods, situations </a:t>
            </a:r>
            <a:r>
              <a:rPr lang="en-US" sz="2300" dirty="0" smtClean="0">
                <a:ea typeface="Times New Roman"/>
              </a:rPr>
              <a:t>and </a:t>
            </a:r>
            <a:r>
              <a:rPr lang="en-US" sz="2300" dirty="0">
                <a:ea typeface="Times New Roman"/>
              </a:rPr>
              <a:t>processes that </a:t>
            </a:r>
            <a:r>
              <a:rPr lang="en-US" sz="2300" dirty="0" smtClean="0">
                <a:ea typeface="Times New Roman"/>
              </a:rPr>
              <a:t>help </a:t>
            </a:r>
            <a:r>
              <a:rPr lang="en-US" sz="2300" dirty="0">
                <a:ea typeface="Times New Roman"/>
              </a:rPr>
              <a:t>facilitate the use of screenings by Family Center </a:t>
            </a:r>
            <a:r>
              <a:rPr lang="en-US" sz="2300" dirty="0" smtClean="0">
                <a:ea typeface="Times New Roman"/>
              </a:rPr>
              <a:t>staff; and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300" dirty="0">
              <a:ea typeface="Calibri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2300" dirty="0" smtClean="0">
                <a:ea typeface="Calibri"/>
              </a:rPr>
              <a:t>Delineating key elements of the </a:t>
            </a:r>
            <a:r>
              <a:rPr lang="en-US" sz="2300" dirty="0">
                <a:ea typeface="Calibri"/>
              </a:rPr>
              <a:t>domestic </a:t>
            </a:r>
            <a:r>
              <a:rPr lang="en-US" sz="2300" dirty="0" smtClean="0">
                <a:ea typeface="Calibri"/>
              </a:rPr>
              <a:t>violence cycle, domestic violence screening tools </a:t>
            </a:r>
            <a:r>
              <a:rPr lang="en-US" sz="2300" dirty="0" smtClean="0">
                <a:ea typeface="Calibri"/>
              </a:rPr>
              <a:t>and  </a:t>
            </a:r>
            <a:r>
              <a:rPr lang="en-US" sz="2300" dirty="0" smtClean="0">
                <a:ea typeface="Calibri"/>
              </a:rPr>
              <a:t>the impact of domestic violence on </a:t>
            </a:r>
            <a:r>
              <a:rPr lang="en-US" sz="2300" dirty="0">
                <a:ea typeface="Calibri"/>
              </a:rPr>
              <a:t>infants </a:t>
            </a:r>
            <a:r>
              <a:rPr lang="en-US" sz="2300" dirty="0" smtClean="0">
                <a:ea typeface="Calibri"/>
              </a:rPr>
              <a:t>and toddlers.</a:t>
            </a:r>
            <a:endParaRPr lang="en-US" sz="2300" dirty="0">
              <a:ea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Issues: What Are They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underlying issue?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What is the root cause of the concern?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It is not </a:t>
            </a:r>
            <a:r>
              <a:rPr lang="en-US" dirty="0">
                <a:solidFill>
                  <a:srgbClr val="000000"/>
                </a:solidFill>
              </a:rPr>
              <a:t>just </a:t>
            </a:r>
            <a:r>
              <a:rPr lang="en-US" dirty="0" smtClean="0">
                <a:solidFill>
                  <a:srgbClr val="000000"/>
                </a:solidFill>
              </a:rPr>
              <a:t>about children.  It also includes: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Adolescents;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Parents; and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Family.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dirty="0" smtClean="0"/>
              <a:t>Why?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Safety</a:t>
            </a:r>
            <a:r>
              <a:rPr lang="en-US" dirty="0">
                <a:solidFill>
                  <a:srgbClr val="000000"/>
                </a:solidFill>
              </a:rPr>
              <a:t>, Permanency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Well-Being.</a:t>
            </a:r>
            <a:endParaRPr lang="en-US" dirty="0" smtClean="0"/>
          </a:p>
          <a:p>
            <a:r>
              <a:rPr lang="en-US" dirty="0" smtClean="0"/>
              <a:t>Why me?</a:t>
            </a:r>
          </a:p>
          <a:p>
            <a:pPr lvl="1"/>
            <a:r>
              <a:rPr lang="en-US" dirty="0" smtClean="0"/>
              <a:t>You have a unique role as a home visitor.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2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Identifying Underlying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579438" indent="-228600"/>
            <a:r>
              <a:rPr lang="en-US" dirty="0" smtClean="0"/>
              <a:t>Critical Thinking</a:t>
            </a:r>
          </a:p>
          <a:p>
            <a:pPr marL="579438" indent="-228600"/>
            <a:r>
              <a:rPr lang="en-US" dirty="0" smtClean="0"/>
              <a:t>Strength-Based</a:t>
            </a:r>
            <a:r>
              <a:rPr lang="en-US" dirty="0" smtClean="0"/>
              <a:t>, Solution-Focused Questioning</a:t>
            </a:r>
          </a:p>
          <a:p>
            <a:pPr marL="579438" indent="-228600"/>
            <a:r>
              <a:rPr lang="en-US" i="1" dirty="0" smtClean="0"/>
              <a:t>Enhancing Assessments Toolkit</a:t>
            </a:r>
          </a:p>
          <a:p>
            <a:pPr marL="579438" indent="-228600"/>
            <a:r>
              <a:rPr lang="en-US" dirty="0" smtClean="0"/>
              <a:t>Screening </a:t>
            </a:r>
            <a:r>
              <a:rPr lang="en-US" dirty="0" smtClean="0"/>
              <a:t>and </a:t>
            </a:r>
            <a:r>
              <a:rPr lang="en-US" dirty="0" smtClean="0"/>
              <a:t>Assessing</a:t>
            </a:r>
          </a:p>
          <a:p>
            <a:pPr marL="579438" indent="-228600"/>
            <a:r>
              <a:rPr lang="en-US" dirty="0" smtClean="0"/>
              <a:t>Looking </a:t>
            </a:r>
            <a:r>
              <a:rPr lang="en-US" dirty="0" smtClean="0"/>
              <a:t>and </a:t>
            </a:r>
            <a:r>
              <a:rPr lang="en-US" dirty="0" smtClean="0"/>
              <a:t>Listening</a:t>
            </a:r>
          </a:p>
          <a:p>
            <a:pPr marL="579438" indent="-228600"/>
            <a:r>
              <a:rPr lang="en-US" dirty="0" smtClean="0"/>
              <a:t>Relationship with Families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9438" indent="-228600"/>
            <a:r>
              <a:rPr lang="en-US" dirty="0" smtClean="0"/>
              <a:t>Tune into self;</a:t>
            </a:r>
          </a:p>
          <a:p>
            <a:pPr marL="579438" indent="-228600"/>
            <a:r>
              <a:rPr lang="en-US" dirty="0" smtClean="0"/>
              <a:t>Challenge assumptions;</a:t>
            </a:r>
          </a:p>
          <a:p>
            <a:pPr marL="579438" indent="-228600"/>
            <a:r>
              <a:rPr lang="en-US" dirty="0" smtClean="0"/>
              <a:t>Consider: the arguments, alternatives </a:t>
            </a:r>
            <a:r>
              <a:rPr lang="en-US" dirty="0" smtClean="0"/>
              <a:t>and </a:t>
            </a:r>
            <a:r>
              <a:rPr lang="en-US" dirty="0" smtClean="0"/>
              <a:t>context;</a:t>
            </a:r>
          </a:p>
          <a:p>
            <a:pPr marL="579438" indent="-228600"/>
            <a:r>
              <a:rPr lang="en-US" dirty="0" smtClean="0"/>
              <a:t>Know the source of the information; and</a:t>
            </a:r>
          </a:p>
          <a:p>
            <a:pPr marL="579438" indent="-228600"/>
            <a:r>
              <a:rPr lang="en-US" dirty="0" smtClean="0"/>
              <a:t>Assume a posture of relative skepticism.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  <p:pic>
        <p:nvPicPr>
          <p:cNvPr id="1026" name="Picture 2" descr="C:\Users\sreinhart\AppData\Local\Microsoft\Windows\Temporary Internet Files\Content.IE5\UBOGABO7\MC9004151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041" y="2910840"/>
            <a:ext cx="1872199" cy="331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05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1290915"/>
            <a:ext cx="8399033" cy="591671"/>
          </a:xfrm>
        </p:spPr>
        <p:txBody>
          <a:bodyPr/>
          <a:lstStyle/>
          <a:p>
            <a:r>
              <a:rPr lang="en-US" dirty="0" smtClean="0"/>
              <a:t>Strength-Based</a:t>
            </a:r>
            <a:r>
              <a:rPr lang="en-US" dirty="0" smtClean="0"/>
              <a:t>, Solution-Focused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8038" indent="-228600"/>
            <a:endParaRPr lang="en-US" sz="1200" dirty="0" smtClean="0"/>
          </a:p>
          <a:p>
            <a:pPr marL="2636838" indent="-22860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Exception Questions</a:t>
            </a:r>
          </a:p>
          <a:p>
            <a:pPr marL="2636838" indent="-22860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Coping Questions</a:t>
            </a:r>
          </a:p>
          <a:p>
            <a:pPr marL="2636838" indent="-22860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Scaling Questions</a:t>
            </a:r>
          </a:p>
          <a:p>
            <a:pPr marL="2636838" indent="-22860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Miracle Questions</a:t>
            </a:r>
          </a:p>
          <a:p>
            <a:pPr marL="2636838" indent="-228600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Indirect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Enhancing Assessments Toolkit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9438" indent="-228600"/>
            <a:r>
              <a:rPr lang="en-US" dirty="0" smtClean="0"/>
              <a:t>The Matrix</a:t>
            </a:r>
          </a:p>
          <a:p>
            <a:pPr marL="579438" indent="-228600"/>
            <a:r>
              <a:rPr lang="en-US" dirty="0" smtClean="0"/>
              <a:t>The Tools</a:t>
            </a:r>
          </a:p>
          <a:p>
            <a:pPr marL="579438" indent="-228600"/>
            <a:r>
              <a:rPr lang="en-US" dirty="0" smtClean="0"/>
              <a:t>The Resources</a:t>
            </a:r>
          </a:p>
          <a:p>
            <a:pPr marL="579438" indent="-228600"/>
            <a:r>
              <a:rPr lang="en-US" dirty="0" smtClean="0"/>
              <a:t>Facilitated Discussion Guide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0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WTP PowerPoint Background - Mechanicsbur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CWTP PowerPoint Background - Mechanicsburg</Template>
  <TotalTime>486</TotalTime>
  <Words>868</Words>
  <Application>Microsoft Office PowerPoint</Application>
  <PresentationFormat>On-screen Show (4:3)</PresentationFormat>
  <Paragraphs>156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CWTP PowerPoint Background - Mechanicsburg</vt:lpstr>
      <vt:lpstr>PowerPoint Presentation</vt:lpstr>
      <vt:lpstr>Agenda   </vt:lpstr>
      <vt:lpstr>Overview</vt:lpstr>
      <vt:lpstr>Learning Objectives</vt:lpstr>
      <vt:lpstr>Underlying Issues: What Are They and Why?</vt:lpstr>
      <vt:lpstr>Tools for Identifying Underlying Issues</vt:lpstr>
      <vt:lpstr>Critical Thinking</vt:lpstr>
      <vt:lpstr>Strength-Based, Solution-Focused Questions</vt:lpstr>
      <vt:lpstr>Enhancing Assessments Toolkit</vt:lpstr>
      <vt:lpstr>Parents As Teachers Model </vt:lpstr>
      <vt:lpstr>Why Focus on Domestic Violence?</vt:lpstr>
      <vt:lpstr>Brain Development</vt:lpstr>
      <vt:lpstr>Stress</vt:lpstr>
      <vt:lpstr>Stress (continue)</vt:lpstr>
      <vt:lpstr>Self-Regulation </vt:lpstr>
      <vt:lpstr>Adverse Childhood Experiences (ACE) Study</vt:lpstr>
      <vt:lpstr>Cycle of Abuse</vt:lpstr>
      <vt:lpstr>Types of Domestic Violence</vt:lpstr>
      <vt:lpstr>Closing and Contact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Reinhart</dc:creator>
  <cp:keywords>Templates</cp:keywords>
  <cp:lastModifiedBy>Lisa Crone</cp:lastModifiedBy>
  <cp:revision>42</cp:revision>
  <cp:lastPrinted>2012-03-07T18:32:23Z</cp:lastPrinted>
  <dcterms:created xsi:type="dcterms:W3CDTF">2012-02-27T17:11:00Z</dcterms:created>
  <dcterms:modified xsi:type="dcterms:W3CDTF">2012-03-13T19:26:38Z</dcterms:modified>
</cp:coreProperties>
</file>